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Fy05WE58EqfgcpLotM0lhdxkd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8CD169-A973-46DA-8B61-0B9E43E9F203}">
  <a:tblStyle styleId="{978CD169-A973-46DA-8B61-0B9E43E9F203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tcBdr/>
        <a:fill>
          <a:solidFill>
            <a:srgbClr val="CAD5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5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61EF433-A06B-42E3-970C-325EC258A46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51" Type="http://customschemas.google.com/relationships/presentationmetadata" Target="metadata"/><Relationship Id="rId3" Type="http://schemas.openxmlformats.org/officeDocument/2006/relationships/slide" Target="slides/slide2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b42192d3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g15b42192d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b42192d39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b42192d39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5b42192d39_1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b42192d39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b42192d39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15b42192d39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58813" y="3066594"/>
            <a:ext cx="102235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Автор идеи, ментор: Максим Кулаев</a:t>
            </a:r>
            <a:br>
              <a:rPr lang="ru-RU"/>
            </a:br>
            <a:br>
              <a:rPr lang="ru-RU"/>
            </a:br>
            <a:r>
              <a:rPr lang="ru-RU"/>
              <a:t>Команда проекта: </a:t>
            </a:r>
            <a:br>
              <a:rPr lang="ru-RU"/>
            </a:br>
            <a:r>
              <a:rPr lang="ru-RU"/>
              <a:t>Рустем Хакимуллин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Фаина Алимбаева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Павел Пихтин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Вадим Сапцов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Жарас Айтмамбет</a:t>
            </a:r>
            <a:endParaRPr/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13" y="192466"/>
            <a:ext cx="7084786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sz="3600"/>
              <a:t>Автоматизированная разметка семантических ролей для низкоресурсных языков тюркской группы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b42192d39_1_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grpSp>
        <p:nvGrpSpPr>
          <p:cNvPr id="453" name="Google Shape;453;g15b42192d39_1_0"/>
          <p:cNvGrpSpPr/>
          <p:nvPr/>
        </p:nvGrpSpPr>
        <p:grpSpPr>
          <a:xfrm>
            <a:off x="620216" y="1685219"/>
            <a:ext cx="10659112" cy="4240279"/>
            <a:chOff x="1361698" y="1867358"/>
            <a:chExt cx="9970173" cy="3966214"/>
          </a:xfrm>
        </p:grpSpPr>
        <p:cxnSp>
          <p:nvCxnSpPr>
            <p:cNvPr id="454" name="Google Shape;454;g15b42192d39_1_0"/>
            <p:cNvCxnSpPr/>
            <p:nvPr/>
          </p:nvCxnSpPr>
          <p:spPr>
            <a:xfrm>
              <a:off x="2471371" y="5368537"/>
              <a:ext cx="8860500" cy="0"/>
            </a:xfrm>
            <a:prstGeom prst="straightConnector1">
              <a:avLst/>
            </a:prstGeom>
            <a:noFill/>
            <a:ln w="38100" cap="flat" cmpd="sng">
              <a:solidFill>
                <a:srgbClr val="E1E1E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455" name="Google Shape;455;g15b42192d39_1_0"/>
            <p:cNvSpPr/>
            <p:nvPr/>
          </p:nvSpPr>
          <p:spPr>
            <a:xfrm>
              <a:off x="247599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15b42192d39_1_0"/>
            <p:cNvSpPr/>
            <p:nvPr/>
          </p:nvSpPr>
          <p:spPr>
            <a:xfrm>
              <a:off x="3231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15b42192d39_1_0"/>
            <p:cNvSpPr/>
            <p:nvPr/>
          </p:nvSpPr>
          <p:spPr>
            <a:xfrm>
              <a:off x="403579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15b42192d39_1_0"/>
            <p:cNvSpPr/>
            <p:nvPr/>
          </p:nvSpPr>
          <p:spPr>
            <a:xfrm>
              <a:off x="483226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5b42192d39_1_0"/>
            <p:cNvSpPr/>
            <p:nvPr/>
          </p:nvSpPr>
          <p:spPr>
            <a:xfrm>
              <a:off x="5619679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5b42192d39_1_0"/>
            <p:cNvSpPr txBox="1"/>
            <p:nvPr/>
          </p:nvSpPr>
          <p:spPr>
            <a:xfrm>
              <a:off x="2292464" y="5535659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3-8</a:t>
              </a:r>
              <a:endParaRPr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62" name="Google Shape;462;g15b42192d39_1_0"/>
            <p:cNvSpPr txBox="1"/>
            <p:nvPr/>
          </p:nvSpPr>
          <p:spPr>
            <a:xfrm>
              <a:off x="3004659" y="5535672"/>
              <a:ext cx="596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10-15</a:t>
              </a:r>
              <a:endParaRPr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63" name="Google Shape;463;g15b42192d39_1_0"/>
            <p:cNvSpPr txBox="1"/>
            <p:nvPr/>
          </p:nvSpPr>
          <p:spPr>
            <a:xfrm>
              <a:off x="379086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17-22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15b42192d39_1_0"/>
            <p:cNvSpPr txBox="1"/>
            <p:nvPr/>
          </p:nvSpPr>
          <p:spPr>
            <a:xfrm>
              <a:off x="4587338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24-29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15b42192d39_1_0"/>
            <p:cNvSpPr txBox="1"/>
            <p:nvPr/>
          </p:nvSpPr>
          <p:spPr>
            <a:xfrm>
              <a:off x="5374750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31-5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21-26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g15b42192d39_1_0"/>
            <p:cNvGrpSpPr/>
            <p:nvPr/>
          </p:nvGrpSpPr>
          <p:grpSpPr>
            <a:xfrm>
              <a:off x="2471370" y="2016569"/>
              <a:ext cx="8860500" cy="2485125"/>
              <a:chOff x="0" y="-427649"/>
              <a:chExt cx="17721000" cy="4970249"/>
            </a:xfrm>
          </p:grpSpPr>
          <p:cxnSp>
            <p:nvCxnSpPr>
              <p:cNvPr id="468" name="Google Shape;468;g15b42192d39_1_0"/>
              <p:cNvCxnSpPr/>
              <p:nvPr/>
            </p:nvCxnSpPr>
            <p:spPr>
              <a:xfrm>
                <a:off x="0" y="4542600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469" name="Google Shape;469;g15b42192d39_1_0"/>
              <p:cNvCxnSpPr/>
              <p:nvPr/>
            </p:nvCxnSpPr>
            <p:spPr>
              <a:xfrm>
                <a:off x="0" y="2980883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470" name="Google Shape;470;g15b42192d39_1_0"/>
              <p:cNvCxnSpPr/>
              <p:nvPr/>
            </p:nvCxnSpPr>
            <p:spPr>
              <a:xfrm>
                <a:off x="0" y="1276617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471" name="Google Shape;471;g15b42192d39_1_0"/>
              <p:cNvCxnSpPr/>
              <p:nvPr/>
            </p:nvCxnSpPr>
            <p:spPr>
              <a:xfrm>
                <a:off x="0" y="-427649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sp>
          <p:nvSpPr>
            <p:cNvPr id="472" name="Google Shape;472;g15b42192d39_1_0"/>
            <p:cNvSpPr/>
            <p:nvPr/>
          </p:nvSpPr>
          <p:spPr>
            <a:xfrm>
              <a:off x="9259164" y="4386094"/>
              <a:ext cx="2072700" cy="254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5b42192d39_1_0"/>
            <p:cNvSpPr/>
            <p:nvPr/>
          </p:nvSpPr>
          <p:spPr>
            <a:xfrm>
              <a:off x="4863077" y="3586006"/>
              <a:ext cx="5254200" cy="254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5b42192d39_1_0"/>
            <p:cNvSpPr/>
            <p:nvPr/>
          </p:nvSpPr>
          <p:spPr>
            <a:xfrm>
              <a:off x="4827559" y="2741650"/>
              <a:ext cx="5254200" cy="254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5b42192d39_1_0"/>
            <p:cNvSpPr/>
            <p:nvPr/>
          </p:nvSpPr>
          <p:spPr>
            <a:xfrm>
              <a:off x="2527967" y="1897297"/>
              <a:ext cx="2666100" cy="254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15b42192d39_1_0"/>
            <p:cNvSpPr txBox="1"/>
            <p:nvPr/>
          </p:nvSpPr>
          <p:spPr>
            <a:xfrm>
              <a:off x="1361698" y="1867358"/>
              <a:ext cx="1109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>
                  <a:solidFill>
                    <a:schemeClr val="dk1"/>
                  </a:solidFill>
                </a:rPr>
                <a:t>Подготовка</a:t>
              </a:r>
              <a:endParaRPr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>
                  <a:solidFill>
                    <a:schemeClr val="dk1"/>
                  </a:solidFill>
                </a:rPr>
                <a:t>данных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g15b42192d39_1_0"/>
            <p:cNvSpPr txBox="1"/>
            <p:nvPr/>
          </p:nvSpPr>
          <p:spPr>
            <a:xfrm>
              <a:off x="1361698" y="2721525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>
                  <a:solidFill>
                    <a:schemeClr val="dk1"/>
                  </a:solidFill>
                </a:rPr>
                <a:t>Подход</a:t>
              </a: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№</a:t>
              </a:r>
              <a:r>
                <a:rPr lang="ru-RU">
                  <a:solidFill>
                    <a:schemeClr val="dk1"/>
                  </a:solidFill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5b42192d39_1_0"/>
            <p:cNvSpPr txBox="1"/>
            <p:nvPr/>
          </p:nvSpPr>
          <p:spPr>
            <a:xfrm>
              <a:off x="1361698" y="3575693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>
                  <a:solidFill>
                    <a:schemeClr val="dk1"/>
                  </a:solidFill>
                </a:rPr>
                <a:t>Подход</a:t>
              </a: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№</a:t>
              </a:r>
              <a:r>
                <a:rPr lang="ru-RU">
                  <a:solidFill>
                    <a:schemeClr val="dk1"/>
                  </a:solidFill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5b42192d39_1_0"/>
            <p:cNvSpPr txBox="1"/>
            <p:nvPr/>
          </p:nvSpPr>
          <p:spPr>
            <a:xfrm>
              <a:off x="1361698" y="4358585"/>
              <a:ext cx="11097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/>
                <a:t>Деплой и анализ подходов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15b42192d39_1_0"/>
            <p:cNvSpPr txBox="1"/>
            <p:nvPr/>
          </p:nvSpPr>
          <p:spPr>
            <a:xfrm>
              <a:off x="1361698" y="4642552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g15b42192d39_1_0"/>
          <p:cNvSpPr txBox="1"/>
          <p:nvPr/>
        </p:nvSpPr>
        <p:spPr>
          <a:xfrm>
            <a:off x="29496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Октябрь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2" name="Google Shape;482;g15b42192d39_1_0"/>
          <p:cNvSpPr txBox="1"/>
          <p:nvPr/>
        </p:nvSpPr>
        <p:spPr>
          <a:xfrm>
            <a:off x="55049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Ноябрь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3" name="Google Shape;483;g15b42192d39_1_0"/>
          <p:cNvSpPr txBox="1"/>
          <p:nvPr/>
        </p:nvSpPr>
        <p:spPr>
          <a:xfrm>
            <a:off x="8657740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Декабрь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484" name="Google Shape;484;g15b42192d39_1_0"/>
          <p:cNvGrpSpPr/>
          <p:nvPr/>
        </p:nvGrpSpPr>
        <p:grpSpPr>
          <a:xfrm>
            <a:off x="5734296" y="5360888"/>
            <a:ext cx="685079" cy="564610"/>
            <a:chOff x="5303476" y="5305455"/>
            <a:chExt cx="640800" cy="528117"/>
          </a:xfrm>
        </p:grpSpPr>
        <p:sp>
          <p:nvSpPr>
            <p:cNvPr id="485" name="Google Shape;485;g15b42192d39_1_0"/>
            <p:cNvSpPr/>
            <p:nvPr/>
          </p:nvSpPr>
          <p:spPr>
            <a:xfrm>
              <a:off x="554840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5b42192d39_1_0"/>
            <p:cNvSpPr txBox="1"/>
            <p:nvPr/>
          </p:nvSpPr>
          <p:spPr>
            <a:xfrm>
              <a:off x="530347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7-12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g15b42192d39_1_0"/>
          <p:cNvGrpSpPr/>
          <p:nvPr/>
        </p:nvGrpSpPr>
        <p:grpSpPr>
          <a:xfrm>
            <a:off x="6606871" y="5360888"/>
            <a:ext cx="685079" cy="564610"/>
            <a:chOff x="5232201" y="5305455"/>
            <a:chExt cx="640800" cy="528117"/>
          </a:xfrm>
        </p:grpSpPr>
        <p:sp>
          <p:nvSpPr>
            <p:cNvPr id="488" name="Google Shape;488;g15b42192d39_1_0"/>
            <p:cNvSpPr/>
            <p:nvPr/>
          </p:nvSpPr>
          <p:spPr>
            <a:xfrm>
              <a:off x="547713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5b42192d39_1_0"/>
            <p:cNvSpPr txBox="1"/>
            <p:nvPr/>
          </p:nvSpPr>
          <p:spPr>
            <a:xfrm>
              <a:off x="5232201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14-19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g15b42192d39_1_0"/>
          <p:cNvGrpSpPr/>
          <p:nvPr/>
        </p:nvGrpSpPr>
        <p:grpSpPr>
          <a:xfrm>
            <a:off x="8287072" y="5360888"/>
            <a:ext cx="685079" cy="564610"/>
            <a:chOff x="7748337" y="5305455"/>
            <a:chExt cx="640800" cy="528117"/>
          </a:xfrm>
        </p:grpSpPr>
        <p:sp>
          <p:nvSpPr>
            <p:cNvPr id="491" name="Google Shape;491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28-3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g15b42192d39_1_0"/>
          <p:cNvGrpSpPr/>
          <p:nvPr/>
        </p:nvGrpSpPr>
        <p:grpSpPr>
          <a:xfrm>
            <a:off x="9215872" y="5360888"/>
            <a:ext cx="685079" cy="564610"/>
            <a:chOff x="7819612" y="5305455"/>
            <a:chExt cx="640800" cy="528117"/>
          </a:xfrm>
        </p:grpSpPr>
        <p:sp>
          <p:nvSpPr>
            <p:cNvPr id="494" name="Google Shape;494;g15b42192d39_1_0"/>
            <p:cNvSpPr/>
            <p:nvPr/>
          </p:nvSpPr>
          <p:spPr>
            <a:xfrm>
              <a:off x="8064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5b42192d39_1_0"/>
            <p:cNvSpPr txBox="1"/>
            <p:nvPr/>
          </p:nvSpPr>
          <p:spPr>
            <a:xfrm>
              <a:off x="781961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5-11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g15b42192d39_1_0"/>
          <p:cNvGrpSpPr/>
          <p:nvPr/>
        </p:nvGrpSpPr>
        <p:grpSpPr>
          <a:xfrm>
            <a:off x="10931397" y="5360888"/>
            <a:ext cx="685079" cy="564610"/>
            <a:chOff x="8318536" y="5305455"/>
            <a:chExt cx="640800" cy="528117"/>
          </a:xfrm>
        </p:grpSpPr>
        <p:sp>
          <p:nvSpPr>
            <p:cNvPr id="497" name="Google Shape;497;g15b42192d39_1_0"/>
            <p:cNvSpPr/>
            <p:nvPr/>
          </p:nvSpPr>
          <p:spPr>
            <a:xfrm>
              <a:off x="856346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5b42192d39_1_0"/>
            <p:cNvSpPr txBox="1"/>
            <p:nvPr/>
          </p:nvSpPr>
          <p:spPr>
            <a:xfrm>
              <a:off x="831853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19-24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g15b42192d39_1_0"/>
          <p:cNvGrpSpPr/>
          <p:nvPr/>
        </p:nvGrpSpPr>
        <p:grpSpPr>
          <a:xfrm>
            <a:off x="10077347" y="5360888"/>
            <a:ext cx="685079" cy="564610"/>
            <a:chOff x="8175986" y="5305455"/>
            <a:chExt cx="640800" cy="528117"/>
          </a:xfrm>
        </p:grpSpPr>
        <p:sp>
          <p:nvSpPr>
            <p:cNvPr id="500" name="Google Shape;500;g15b42192d39_1_0"/>
            <p:cNvSpPr/>
            <p:nvPr/>
          </p:nvSpPr>
          <p:spPr>
            <a:xfrm>
              <a:off x="842091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15b42192d39_1_0"/>
            <p:cNvSpPr txBox="1"/>
            <p:nvPr/>
          </p:nvSpPr>
          <p:spPr>
            <a:xfrm>
              <a:off x="817598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12-17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 txBox="1"/>
          <p:nvPr/>
        </p:nvSpPr>
        <p:spPr>
          <a:xfrm>
            <a:off x="671513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Рустем Хакимуллин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7" name="Google Shape;507;p17"/>
          <p:cNvSpPr txBox="1"/>
          <p:nvPr/>
        </p:nvSpPr>
        <p:spPr>
          <a:xfrm>
            <a:off x="671513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7"/>
          <p:cNvSpPr txBox="1"/>
          <p:nvPr/>
        </p:nvSpPr>
        <p:spPr>
          <a:xfrm>
            <a:off x="3371655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Фаина Алимбаева</a:t>
            </a:r>
            <a:endParaRPr sz="20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9" name="Google Shape;509;p17"/>
          <p:cNvSpPr txBox="1"/>
          <p:nvPr/>
        </p:nvSpPr>
        <p:spPr>
          <a:xfrm>
            <a:off x="3371655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6096196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Павел Пихтин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1" name="Google Shape;511;p17"/>
          <p:cNvSpPr txBox="1"/>
          <p:nvPr/>
        </p:nvSpPr>
        <p:spPr>
          <a:xfrm>
            <a:off x="6096196" y="32796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7"/>
          <p:cNvSpPr txBox="1"/>
          <p:nvPr/>
        </p:nvSpPr>
        <p:spPr>
          <a:xfrm>
            <a:off x="8796338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Вадим Сапцов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3" name="Google Shape;513;p17"/>
          <p:cNvSpPr txBox="1"/>
          <p:nvPr/>
        </p:nvSpPr>
        <p:spPr>
          <a:xfrm>
            <a:off x="8796338" y="3265620"/>
            <a:ext cx="254000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Организация веб-сервиса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7"/>
          <p:cNvSpPr txBox="1"/>
          <p:nvPr/>
        </p:nvSpPr>
        <p:spPr>
          <a:xfrm>
            <a:off x="671513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Жарас Айтмамбет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5" name="Google Shape;515;p17"/>
          <p:cNvSpPr txBox="1"/>
          <p:nvPr/>
        </p:nvSpPr>
        <p:spPr>
          <a:xfrm>
            <a:off x="671513" y="6022862"/>
            <a:ext cx="2540001" cy="27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 работ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7"/>
          <p:cNvSpPr txBox="1">
            <a:spLocks noGrp="1"/>
          </p:cNvSpPr>
          <p:nvPr>
            <p:ph type="title"/>
          </p:nvPr>
        </p:nvSpPr>
        <p:spPr>
          <a:xfrm>
            <a:off x="671513" y="519497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517" name="Google Shape;5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50" y="1213337"/>
            <a:ext cx="1661000" cy="1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5167A3-F107-BF09-7F4E-649E667F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338" y="1142851"/>
            <a:ext cx="1661000" cy="166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523" name="Google Shape;523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"/>
          <p:cNvPicPr preferRelativeResize="0"/>
          <p:nvPr/>
        </p:nvPicPr>
        <p:blipFill rotWithShape="1">
          <a:blip r:embed="rId3">
            <a:alphaModFix/>
          </a:blip>
          <a:srcRect l="20473" t="26084" r="9288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370" name="Google Shape;37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"/>
          <p:cNvSpPr/>
          <p:nvPr/>
        </p:nvSpPr>
        <p:spPr>
          <a:xfrm>
            <a:off x="9066505" y="3931312"/>
            <a:ext cx="1404645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"/>
          <p:cNvSpPr/>
          <p:nvPr/>
        </p:nvSpPr>
        <p:spPr>
          <a:xfrm>
            <a:off x="7434555" y="3931314"/>
            <a:ext cx="1207795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"/>
          <p:cNvSpPr/>
          <p:nvPr/>
        </p:nvSpPr>
        <p:spPr>
          <a:xfrm>
            <a:off x="6213565" y="3931315"/>
            <a:ext cx="1153885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"/>
          <p:cNvSpPr/>
          <p:nvPr/>
        </p:nvSpPr>
        <p:spPr>
          <a:xfrm>
            <a:off x="4378053" y="3931313"/>
            <a:ext cx="87085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Описание проблемы/задачи</a:t>
            </a:r>
            <a:endParaRPr/>
          </a:p>
        </p:txBody>
      </p:sp>
      <p:sp>
        <p:nvSpPr>
          <p:cNvPr id="384" name="Google Shape;384;p3"/>
          <p:cNvSpPr/>
          <p:nvPr/>
        </p:nvSpPr>
        <p:spPr>
          <a:xfrm>
            <a:off x="671515" y="2678282"/>
            <a:ext cx="1993308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Прикладная задача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"/>
          <p:cNvSpPr/>
          <p:nvPr/>
        </p:nvSpPr>
        <p:spPr>
          <a:xfrm>
            <a:off x="671514" y="5455002"/>
            <a:ext cx="1993308" cy="83024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Перспективная задача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"/>
          <p:cNvSpPr txBox="1"/>
          <p:nvPr/>
        </p:nvSpPr>
        <p:spPr>
          <a:xfrm>
            <a:off x="671512" y="1717226"/>
            <a:ext cx="10874375" cy="6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Задача: реализовать полное семантическое описание текстового фрагмента на низкоресурсном языке тюркской группы.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3265841" y="2678282"/>
            <a:ext cx="8280046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Реализовать полное семантическое описание текстового фрагмента на низкоресурсном языке тюркской группы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/>
          <p:nvPr/>
        </p:nvSpPr>
        <p:spPr>
          <a:xfrm>
            <a:off x="3265840" y="5455002"/>
            <a:ext cx="8267348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Понимание и генерация текстов на естественном языке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3"/>
          <p:cNvCxnSpPr>
            <a:stCxn id="384" idx="3"/>
            <a:endCxn id="387" idx="1"/>
          </p:cNvCxnSpPr>
          <p:nvPr/>
        </p:nvCxnSpPr>
        <p:spPr>
          <a:xfrm>
            <a:off x="2664823" y="3093403"/>
            <a:ext cx="600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0" name="Google Shape;390;p3"/>
          <p:cNvCxnSpPr>
            <a:stCxn id="385" idx="3"/>
            <a:endCxn id="388" idx="1"/>
          </p:cNvCxnSpPr>
          <p:nvPr/>
        </p:nvCxnSpPr>
        <p:spPr>
          <a:xfrm>
            <a:off x="2664822" y="5870123"/>
            <a:ext cx="600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91" name="Google Shape;391;p3"/>
          <p:cNvSpPr txBox="1"/>
          <p:nvPr/>
        </p:nvSpPr>
        <p:spPr>
          <a:xfrm>
            <a:off x="4080226" y="3683908"/>
            <a:ext cx="692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2" name="Google Shape;392;p3"/>
          <p:cNvCxnSpPr/>
          <p:nvPr/>
        </p:nvCxnSpPr>
        <p:spPr>
          <a:xfrm>
            <a:off x="481747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3" name="Google Shape;393;p3"/>
          <p:cNvCxnSpPr/>
          <p:nvPr/>
        </p:nvCxnSpPr>
        <p:spPr>
          <a:xfrm>
            <a:off x="681137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4" name="Google Shape;394;p3"/>
          <p:cNvCxnSpPr/>
          <p:nvPr/>
        </p:nvCxnSpPr>
        <p:spPr>
          <a:xfrm>
            <a:off x="803692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5" name="Google Shape;395;p3"/>
          <p:cNvCxnSpPr/>
          <p:nvPr/>
        </p:nvCxnSpPr>
        <p:spPr>
          <a:xfrm>
            <a:off x="984032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96" name="Google Shape;396;p3"/>
          <p:cNvSpPr txBox="1"/>
          <p:nvPr/>
        </p:nvSpPr>
        <p:spPr>
          <a:xfrm>
            <a:off x="4331317" y="4541501"/>
            <a:ext cx="5965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покупатель                       товар           продавец                         цена</a:t>
            </a:r>
            <a:endParaRPr/>
          </a:p>
        </p:txBody>
      </p:sp>
      <p:sp>
        <p:nvSpPr>
          <p:cNvPr id="397" name="Google Shape;397;p3"/>
          <p:cNvSpPr txBox="1"/>
          <p:nvPr/>
        </p:nvSpPr>
        <p:spPr>
          <a:xfrm>
            <a:off x="3637700" y="3885075"/>
            <a:ext cx="773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</a:rPr>
              <a:t>Петр </a:t>
            </a:r>
            <a:r>
              <a:rPr lang="ru-RU" sz="2400" b="1" u="sng">
                <a:solidFill>
                  <a:schemeClr val="dk1"/>
                </a:solidFill>
              </a:rPr>
              <a:t>купил</a:t>
            </a:r>
            <a:r>
              <a:rPr lang="ru-RU" sz="2400" b="1">
                <a:solidFill>
                  <a:schemeClr val="dk1"/>
                </a:solidFill>
              </a:rPr>
              <a:t> яблоко у Ивана за 5 рублей.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"/>
          <p:cNvSpPr txBox="1">
            <a:spLocks noGrp="1"/>
          </p:cNvSpPr>
          <p:nvPr>
            <p:ph type="body" idx="1"/>
          </p:nvPr>
        </p:nvSpPr>
        <p:spPr>
          <a:xfrm>
            <a:off x="677334" y="2235365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 dirty="0"/>
              <a:t>Голосовые помощники</a:t>
            </a:r>
            <a:endParaRPr sz="2400" dirty="0"/>
          </a:p>
          <a:p>
            <a:pPr marL="2555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 dirty="0"/>
              <a:t>Поисковые системы</a:t>
            </a:r>
            <a:endParaRPr sz="2400" dirty="0"/>
          </a:p>
          <a:p>
            <a:pPr marL="255587" lvl="1" indent="-3190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 dirty="0"/>
              <a:t>Чат-боты</a:t>
            </a:r>
            <a:endParaRPr sz="3000" dirty="0"/>
          </a:p>
          <a:p>
            <a:pPr marL="2555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 dirty="0"/>
              <a:t>Вопросно-ответные системы</a:t>
            </a:r>
            <a:endParaRPr lang="en-US" sz="3000" dirty="0"/>
          </a:p>
          <a:p>
            <a:pPr marL="2555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 dirty="0"/>
              <a:t>Автоматизированные системы оповещения о ЧС</a:t>
            </a:r>
            <a:endParaRPr sz="30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03" name="Google Shape;403;p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Сферы применения результатов проекта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"/>
          <p:cNvSpPr txBox="1">
            <a:spLocks noGrp="1"/>
          </p:cNvSpPr>
          <p:nvPr>
            <p:ph type="title"/>
          </p:nvPr>
        </p:nvSpPr>
        <p:spPr>
          <a:xfrm>
            <a:off x="677320" y="692150"/>
            <a:ext cx="51021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Технологический стек</a:t>
            </a:r>
            <a:endParaRPr/>
          </a:p>
        </p:txBody>
      </p:sp>
      <p:pic>
        <p:nvPicPr>
          <p:cNvPr id="409" name="Google Shape;4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550" y="1935625"/>
            <a:ext cx="2598325" cy="1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550" y="3776325"/>
            <a:ext cx="2598325" cy="15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5326" y="1773362"/>
            <a:ext cx="1309775" cy="15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1100" y="4376025"/>
            <a:ext cx="2412100" cy="71253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2000" cy="36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Ядро: </a:t>
            </a:r>
            <a:r>
              <a:rPr lang="en-US" dirty="0"/>
              <a:t>Python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Библиотеки </a:t>
            </a:r>
            <a:r>
              <a:rPr lang="sv-SE" dirty="0" err="1"/>
              <a:t>PyTorch</a:t>
            </a:r>
            <a:r>
              <a:rPr lang="en-US" dirty="0"/>
              <a:t>, Flask</a:t>
            </a:r>
            <a:endParaRPr lang="ru-RU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14" name="Google Shape;41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754" y="3037951"/>
            <a:ext cx="1907825" cy="9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8400" y="1666700"/>
            <a:ext cx="2346626" cy="23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b42192d39_1_11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422" name="Google Shape;422;g15b42192d39_1_113"/>
          <p:cNvSpPr txBox="1">
            <a:spLocks noGrp="1"/>
          </p:cNvSpPr>
          <p:nvPr>
            <p:ph type="body" idx="9"/>
          </p:nvPr>
        </p:nvSpPr>
        <p:spPr>
          <a:xfrm>
            <a:off x="668350" y="2495800"/>
            <a:ext cx="8127900" cy="26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 sz="2000" b="1" dirty="0" err="1"/>
              <a:t>TurkishPropBank</a:t>
            </a:r>
            <a:r>
              <a:rPr lang="ru-RU" sz="2000" b="1" dirty="0"/>
              <a:t> - </a:t>
            </a:r>
            <a:r>
              <a:rPr lang="ru-RU" sz="2000" dirty="0">
                <a:solidFill>
                  <a:srgbClr val="333333"/>
                </a:solidFill>
                <a:highlight>
                  <a:srgbClr val="FFFFFF"/>
                </a:highlight>
              </a:rPr>
              <a:t> это первый семантически аннотированный корпус, созданный для турецкого языка. 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 sz="2000" dirty="0" err="1"/>
              <a:t>Парсинг</a:t>
            </a:r>
            <a:r>
              <a:rPr lang="ru-RU" sz="2000" dirty="0"/>
              <a:t> данных </a:t>
            </a:r>
            <a:r>
              <a:rPr lang="en-US" sz="2000" b="1" dirty="0"/>
              <a:t>Google Translate</a:t>
            </a:r>
            <a:endParaRPr sz="20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 dirty="0"/>
              <a:t>Данные сервиса семантической разметки </a:t>
            </a:r>
            <a:r>
              <a:rPr lang="en-US" sz="2200" b="1" dirty="0" err="1"/>
              <a:t>FrameNet</a:t>
            </a:r>
            <a:endParaRPr lang="en-US"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 dirty="0"/>
              <a:t>Корпус параллельных текстов на татарском и башкирском языках</a:t>
            </a:r>
            <a:endParaRPr lang="en-US"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 dirty="0"/>
              <a:t>Сервисы семантической разметки русского языка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 dirty="0"/>
              <a:t>Сервис </a:t>
            </a:r>
            <a:r>
              <a:rPr lang="en-US" sz="2200" b="1" dirty="0" err="1"/>
              <a:t>TatNet</a:t>
            </a:r>
            <a:endParaRPr lang="ru-RU" sz="22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b42192d39_1_120"/>
          <p:cNvSpPr txBox="1">
            <a:spLocks noGrp="1"/>
          </p:cNvSpPr>
          <p:nvPr>
            <p:ph type="body" idx="1"/>
          </p:nvPr>
        </p:nvSpPr>
        <p:spPr>
          <a:xfrm>
            <a:off x="346409" y="2652958"/>
            <a:ext cx="5304300" cy="350087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Транслитерация корпусов языков, включая турецкий</a:t>
            </a:r>
            <a:endParaRPr sz="20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Модель, обученная на размеченном корпусе популярного языка тюркской группы (турецкий)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Разметка семантических ролей для низкоресурсных языков 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15b42192d39_1_12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Модели</a:t>
            </a:r>
            <a:endParaRPr/>
          </a:p>
        </p:txBody>
      </p:sp>
      <p:sp>
        <p:nvSpPr>
          <p:cNvPr id="430" name="Google Shape;430;g15b42192d39_1_120"/>
          <p:cNvSpPr txBox="1">
            <a:spLocks noGrp="1"/>
          </p:cNvSpPr>
          <p:nvPr>
            <p:ph type="body" idx="2"/>
          </p:nvPr>
        </p:nvSpPr>
        <p:spPr>
          <a:xfrm>
            <a:off x="6510611" y="2664977"/>
            <a:ext cx="5304300" cy="350087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Большой корпус данных русского языка с разметкой семантических ролей</a:t>
            </a:r>
            <a:endParaRPr sz="20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Перевод на </a:t>
            </a:r>
            <a:r>
              <a:rPr lang="ru-RU" sz="2000" dirty="0" err="1"/>
              <a:t>малоресурсные</a:t>
            </a:r>
            <a:r>
              <a:rPr lang="ru-RU" sz="2000" dirty="0"/>
              <a:t> языки с использованием </a:t>
            </a:r>
            <a:r>
              <a:rPr lang="ru-RU" sz="2000" dirty="0" err="1"/>
              <a:t>Google.Translate</a:t>
            </a:r>
            <a:endParaRPr sz="20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5587" lvl="1" indent="-27463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 dirty="0"/>
              <a:t>Сохранение разметки семантики</a:t>
            </a:r>
            <a:endParaRPr sz="2000" dirty="0"/>
          </a:p>
        </p:txBody>
      </p:sp>
      <p:sp>
        <p:nvSpPr>
          <p:cNvPr id="2" name="Google Shape;384;p3">
            <a:extLst>
              <a:ext uri="{FF2B5EF4-FFF2-40B4-BE49-F238E27FC236}">
                <a16:creationId xmlns:a16="http://schemas.microsoft.com/office/drawing/2014/main" id="{D26E34AF-606C-BEF5-536B-C2BFEA7799A8}"/>
              </a:ext>
            </a:extLst>
          </p:cNvPr>
          <p:cNvSpPr/>
          <p:nvPr/>
        </p:nvSpPr>
        <p:spPr>
          <a:xfrm>
            <a:off x="315728" y="1579483"/>
            <a:ext cx="5334981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</a:rPr>
              <a:t>Transfer Learning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84;p3">
            <a:extLst>
              <a:ext uri="{FF2B5EF4-FFF2-40B4-BE49-F238E27FC236}">
                <a16:creationId xmlns:a16="http://schemas.microsoft.com/office/drawing/2014/main" id="{24F40013-E72D-964C-4FC9-F7A54CF39978}"/>
              </a:ext>
            </a:extLst>
          </p:cNvPr>
          <p:cNvSpPr/>
          <p:nvPr/>
        </p:nvSpPr>
        <p:spPr>
          <a:xfrm>
            <a:off x="6510611" y="1579483"/>
            <a:ext cx="5304300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</a:rPr>
              <a:t>С использованием перевода с разметкой с </a:t>
            </a:r>
            <a:r>
              <a:rPr lang="ru-RU" sz="1600" b="1" dirty="0" err="1">
                <a:solidFill>
                  <a:schemeClr val="lt1"/>
                </a:solidFill>
              </a:rPr>
              <a:t>высокоресурсного</a:t>
            </a:r>
            <a:r>
              <a:rPr lang="ru-RU" sz="1600" b="1" dirty="0">
                <a:solidFill>
                  <a:schemeClr val="lt1"/>
                </a:solidFill>
              </a:rPr>
              <a:t> языка (русский)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"/>
          <p:cNvPicPr preferRelativeResize="0"/>
          <p:nvPr/>
        </p:nvPicPr>
        <p:blipFill rotWithShape="1">
          <a:blip r:embed="rId3">
            <a:alphaModFix/>
          </a:blip>
          <a:srcRect t="4670" r="34288" b="9239"/>
          <a:stretch/>
        </p:blipFill>
        <p:spPr>
          <a:xfrm>
            <a:off x="8204200" y="-1"/>
            <a:ext cx="39878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"/>
          <p:cNvSpPr txBox="1">
            <a:spLocks noGrp="1"/>
          </p:cNvSpPr>
          <p:nvPr>
            <p:ph type="body" idx="1"/>
          </p:nvPr>
        </p:nvSpPr>
        <p:spPr>
          <a:xfrm>
            <a:off x="677334" y="2241960"/>
            <a:ext cx="4329978" cy="161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dirty="0"/>
              <a:t>Полезность сервиса семантической разметки: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ru-RU" dirty="0"/>
              <a:t>удобство встраивания в существующие сервисы за счет использования </a:t>
            </a:r>
            <a:r>
              <a:rPr lang="en-US" dirty="0"/>
              <a:t>Python</a:t>
            </a:r>
            <a:endParaRPr dirty="0"/>
          </a:p>
        </p:txBody>
      </p:sp>
      <p:sp>
        <p:nvSpPr>
          <p:cNvPr id="437" name="Google Shape;437;p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573539" cy="24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Оригинальность продукта</a:t>
            </a:r>
            <a:endParaRPr/>
          </a:p>
        </p:txBody>
      </p:sp>
      <p:pic>
        <p:nvPicPr>
          <p:cNvPr id="438" name="Google Shape;438;p7"/>
          <p:cNvPicPr preferRelativeResize="0"/>
          <p:nvPr/>
        </p:nvPicPr>
        <p:blipFill rotWithShape="1">
          <a:blip r:embed="rId4">
            <a:alphaModFix/>
          </a:blip>
          <a:srcRect l="5932"/>
          <a:stretch/>
        </p:blipFill>
        <p:spPr>
          <a:xfrm>
            <a:off x="6095999" y="692150"/>
            <a:ext cx="6096001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Интеграция в существующие сервисы</a:t>
            </a:r>
            <a:endParaRPr/>
          </a:p>
        </p:txBody>
      </p:sp>
      <p:pic>
        <p:nvPicPr>
          <p:cNvPr id="444" name="Google Shape;4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900" y="1535325"/>
            <a:ext cx="2320325" cy="2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750" y="4601575"/>
            <a:ext cx="3798576" cy="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438" y="1960950"/>
            <a:ext cx="4485425" cy="1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9851" y="4142665"/>
            <a:ext cx="3798575" cy="128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294</Words>
  <Application>Microsoft Office PowerPoint</Application>
  <PresentationFormat>Широкоэкранный</PresentationFormat>
  <Paragraphs>85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Play</vt:lpstr>
      <vt:lpstr>Calibri</vt:lpstr>
      <vt:lpstr>Arial</vt:lpstr>
      <vt:lpstr>VK New Color</vt:lpstr>
      <vt:lpstr>Автоматизированная разметка семантических ролей для низкоресурсных языков тюркской группы</vt:lpstr>
      <vt:lpstr>Описание проекта</vt:lpstr>
      <vt:lpstr>Описание проблемы/задачи</vt:lpstr>
      <vt:lpstr>Сферы применения результатов проекта</vt:lpstr>
      <vt:lpstr>Технологический стек</vt:lpstr>
      <vt:lpstr>Данные</vt:lpstr>
      <vt:lpstr>Модели</vt:lpstr>
      <vt:lpstr>Оригинальность продукта</vt:lpstr>
      <vt:lpstr>Интеграция в существующие сервисы</vt:lpstr>
      <vt:lpstr>Road map</vt:lpstr>
      <vt:lpstr>Команда проекта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разметка семантических ролей для низкоресурсных языков тюркской группы</dc:title>
  <dc:creator>Проскурина Татьяна Сергеевна</dc:creator>
  <cp:lastModifiedBy>VS</cp:lastModifiedBy>
  <cp:revision>2</cp:revision>
  <dcterms:created xsi:type="dcterms:W3CDTF">2020-08-24T10:59:58Z</dcterms:created>
  <dcterms:modified xsi:type="dcterms:W3CDTF">2022-09-28T15:18:43Z</dcterms:modified>
</cp:coreProperties>
</file>